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70" r:id="rId4"/>
    <p:sldId id="271" r:id="rId5"/>
    <p:sldId id="272" r:id="rId6"/>
    <p:sldId id="261" r:id="rId7"/>
    <p:sldId id="269" r:id="rId8"/>
    <p:sldId id="262" r:id="rId9"/>
    <p:sldId id="268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4445"/>
    <a:srgbClr val="598527"/>
    <a:srgbClr val="9E9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E88A8-1578-43CA-8745-2F1C09C0F4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17C6FF4-215B-4002-8DAD-B96118EF7E75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err="1" smtClean="0">
              <a:latin typeface="Avenir LT 65 Medium" panose="02000603020000020003" pitchFamily="2" charset="0"/>
            </a:rPr>
            <a:t>Seleccion</a:t>
          </a:r>
          <a:r>
            <a:rPr lang="pt-BR" sz="1400" b="1" dirty="0" smtClean="0">
              <a:latin typeface="Avenir LT 65 Medium" panose="02000603020000020003" pitchFamily="2" charset="0"/>
            </a:rPr>
            <a:t> de </a:t>
          </a:r>
          <a:r>
            <a:rPr lang="pt-BR" sz="1400" b="1" dirty="0" err="1" smtClean="0">
              <a:latin typeface="Avenir LT 65 Medium" panose="02000603020000020003" pitchFamily="2" charset="0"/>
            </a:rPr>
            <a:t>Familias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5F68C6FD-A822-4FB5-95FB-91271AF88314}" type="parTrans" cxnId="{A95DC0F3-7BD5-49C9-8F66-5405F7269BDF}">
      <dgm:prSet/>
      <dgm:spPr/>
      <dgm:t>
        <a:bodyPr/>
        <a:lstStyle/>
        <a:p>
          <a:endParaRPr lang="pt-BR"/>
        </a:p>
      </dgm:t>
    </dgm:pt>
    <dgm:pt modelId="{1D271E16-C1C8-4EAC-BA9A-D4559EBD8AC5}" type="sibTrans" cxnId="{A95DC0F3-7BD5-49C9-8F66-5405F7269BDF}">
      <dgm:prSet/>
      <dgm:spPr/>
      <dgm:t>
        <a:bodyPr/>
        <a:lstStyle/>
        <a:p>
          <a:endParaRPr lang="pt-BR"/>
        </a:p>
      </dgm:t>
    </dgm:pt>
    <dgm:pt modelId="{103A3369-EDB1-464F-B7AB-F082FA6153FB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smtClean="0">
              <a:latin typeface="Avenir LT 65 Medium" panose="02000603020000020003" pitchFamily="2" charset="0"/>
            </a:rPr>
            <a:t>Filtrado y </a:t>
          </a:r>
          <a:r>
            <a:rPr lang="pt-BR" sz="1400" b="1" dirty="0" err="1" smtClean="0">
              <a:latin typeface="Avenir LT 65 Medium" panose="02000603020000020003" pitchFamily="2" charset="0"/>
            </a:rPr>
            <a:t>selección</a:t>
          </a:r>
          <a:r>
            <a:rPr lang="pt-BR" sz="1400" b="1" dirty="0" smtClean="0">
              <a:latin typeface="Avenir LT 65 Medium" panose="02000603020000020003" pitchFamily="2" charset="0"/>
            </a:rPr>
            <a:t> de </a:t>
          </a:r>
          <a:r>
            <a:rPr lang="pt-BR" sz="1400" b="1" dirty="0" err="1" smtClean="0">
              <a:latin typeface="Avenir LT 65 Medium" panose="02000603020000020003" pitchFamily="2" charset="0"/>
            </a:rPr>
            <a:t>Productos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F83C7F05-AE99-437E-87FB-6C3C30872D61}" type="parTrans" cxnId="{E4F2A19E-76A1-407D-93B7-737AD3F51680}">
      <dgm:prSet/>
      <dgm:spPr/>
      <dgm:t>
        <a:bodyPr/>
        <a:lstStyle/>
        <a:p>
          <a:endParaRPr lang="pt-BR"/>
        </a:p>
      </dgm:t>
    </dgm:pt>
    <dgm:pt modelId="{1DA17F9F-8D6E-4EFD-A31A-EFAE0AD5E8BF}" type="sibTrans" cxnId="{E4F2A19E-76A1-407D-93B7-737AD3F51680}">
      <dgm:prSet/>
      <dgm:spPr/>
      <dgm:t>
        <a:bodyPr/>
        <a:lstStyle/>
        <a:p>
          <a:endParaRPr lang="pt-BR"/>
        </a:p>
      </dgm:t>
    </dgm:pt>
    <dgm:pt modelId="{AEF8466B-B516-4131-945D-528EB09E2CD5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err="1" smtClean="0">
              <a:latin typeface="Avenir LT 65 Medium" panose="02000603020000020003" pitchFamily="2" charset="0"/>
            </a:rPr>
            <a:t>Configuraciónde</a:t>
          </a:r>
          <a:r>
            <a:rPr lang="pt-BR" sz="1400" b="1" dirty="0" smtClean="0">
              <a:latin typeface="Avenir LT 65 Medium" panose="02000603020000020003" pitchFamily="2" charset="0"/>
            </a:rPr>
            <a:t> Guia Personalizada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2063D5A8-0C57-4907-8D06-D30E7EE7762A}" type="parTrans" cxnId="{0940CC58-4828-4FDA-B26C-9051F235EAC2}">
      <dgm:prSet/>
      <dgm:spPr/>
      <dgm:t>
        <a:bodyPr/>
        <a:lstStyle/>
        <a:p>
          <a:endParaRPr lang="pt-BR"/>
        </a:p>
      </dgm:t>
    </dgm:pt>
    <dgm:pt modelId="{E22B1A27-C371-4202-ACAC-BC34DF460E50}" type="sibTrans" cxnId="{0940CC58-4828-4FDA-B26C-9051F235EAC2}">
      <dgm:prSet/>
      <dgm:spPr/>
      <dgm:t>
        <a:bodyPr/>
        <a:lstStyle/>
        <a:p>
          <a:endParaRPr lang="pt-BR"/>
        </a:p>
      </dgm:t>
    </dgm:pt>
    <dgm:pt modelId="{66E2010D-27B3-4781-87AE-273006513D79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err="1" smtClean="0">
              <a:latin typeface="Avenir LT 65 Medium" panose="02000603020000020003" pitchFamily="2" charset="0"/>
            </a:rPr>
            <a:t>Evaluacion</a:t>
          </a:r>
          <a:r>
            <a:rPr lang="pt-BR" sz="1400" b="1" dirty="0" smtClean="0">
              <a:latin typeface="Avenir LT 65 Medium" panose="02000603020000020003" pitchFamily="2" charset="0"/>
            </a:rPr>
            <a:t> por </a:t>
          </a:r>
          <a:r>
            <a:rPr lang="pt-BR" sz="1400" b="1" dirty="0" err="1" smtClean="0">
              <a:latin typeface="Avenir LT 65 Medium" panose="02000603020000020003" pitchFamily="2" charset="0"/>
            </a:rPr>
            <a:t>Riesgos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3151D834-E489-4E19-99A3-49D48F15F324}" type="parTrans" cxnId="{EDF3DD28-2115-44C9-8CDF-86E4B0CC5C81}">
      <dgm:prSet/>
      <dgm:spPr/>
      <dgm:t>
        <a:bodyPr/>
        <a:lstStyle/>
        <a:p>
          <a:endParaRPr lang="pt-BR"/>
        </a:p>
      </dgm:t>
    </dgm:pt>
    <dgm:pt modelId="{DE798265-81CE-4A82-9B97-B6609C755258}" type="sibTrans" cxnId="{EDF3DD28-2115-44C9-8CDF-86E4B0CC5C81}">
      <dgm:prSet/>
      <dgm:spPr/>
      <dgm:t>
        <a:bodyPr/>
        <a:lstStyle/>
        <a:p>
          <a:endParaRPr lang="pt-BR"/>
        </a:p>
      </dgm:t>
    </dgm:pt>
    <dgm:pt modelId="{52C779DE-BB6F-4C11-B658-15160795E2B1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smtClean="0">
              <a:latin typeface="Avenir LT 65 Medium" panose="02000603020000020003" pitchFamily="2" charset="0"/>
            </a:rPr>
            <a:t>Resultado y </a:t>
          </a:r>
          <a:r>
            <a:rPr lang="pt-BR" sz="1400" b="1" dirty="0" err="1" smtClean="0">
              <a:latin typeface="Avenir LT 65 Medium" panose="02000603020000020003" pitchFamily="2" charset="0"/>
            </a:rPr>
            <a:t>simulación</a:t>
          </a:r>
          <a:r>
            <a:rPr lang="pt-BR" sz="1400" b="1" dirty="0" smtClean="0">
              <a:latin typeface="Avenir LT 65 Medium" panose="02000603020000020003" pitchFamily="2" charset="0"/>
            </a:rPr>
            <a:t> de </a:t>
          </a:r>
          <a:r>
            <a:rPr lang="pt-BR" sz="1400" b="1" dirty="0" err="1" smtClean="0">
              <a:latin typeface="Avenir LT 65 Medium" panose="02000603020000020003" pitchFamily="2" charset="0"/>
            </a:rPr>
            <a:t>escenarios</a:t>
          </a:r>
          <a:r>
            <a:rPr lang="pt-BR" sz="1400" b="1" dirty="0" smtClean="0">
              <a:latin typeface="Avenir LT 65 Medium" panose="02000603020000020003" pitchFamily="2" charset="0"/>
            </a:rPr>
            <a:t> de prestamos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BFDE7CB9-3B4A-4552-A532-22032A19A54A}" type="parTrans" cxnId="{109FB9F1-067C-4286-8107-C991C0BB6FCB}">
      <dgm:prSet/>
      <dgm:spPr/>
      <dgm:t>
        <a:bodyPr/>
        <a:lstStyle/>
        <a:p>
          <a:endParaRPr lang="pt-BR"/>
        </a:p>
      </dgm:t>
    </dgm:pt>
    <dgm:pt modelId="{7D87820E-237A-46E0-B9D3-40E16C17AEA9}" type="sibTrans" cxnId="{109FB9F1-067C-4286-8107-C991C0BB6FCB}">
      <dgm:prSet/>
      <dgm:spPr/>
      <dgm:t>
        <a:bodyPr/>
        <a:lstStyle/>
        <a:p>
          <a:endParaRPr lang="pt-BR"/>
        </a:p>
      </dgm:t>
    </dgm:pt>
    <dgm:pt modelId="{ED07D57D-A354-443C-AC81-3F9E6126D533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err="1" smtClean="0">
              <a:latin typeface="Avenir LT 65 Medium" panose="02000603020000020003" pitchFamily="2" charset="0"/>
            </a:rPr>
            <a:t>Propuesta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30D9C886-1C54-4041-B05C-ACFC46E7D098}" type="parTrans" cxnId="{D21BEB01-4EE3-49AB-BF5F-A34C1F4A2C64}">
      <dgm:prSet/>
      <dgm:spPr/>
      <dgm:t>
        <a:bodyPr/>
        <a:lstStyle/>
        <a:p>
          <a:endParaRPr lang="pt-BR"/>
        </a:p>
      </dgm:t>
    </dgm:pt>
    <dgm:pt modelId="{28FCC7D5-B104-40E6-B380-D84BB0C806F9}" type="sibTrans" cxnId="{D21BEB01-4EE3-49AB-BF5F-A34C1F4A2C64}">
      <dgm:prSet/>
      <dgm:spPr/>
      <dgm:t>
        <a:bodyPr/>
        <a:lstStyle/>
        <a:p>
          <a:endParaRPr lang="pt-BR"/>
        </a:p>
      </dgm:t>
    </dgm:pt>
    <dgm:pt modelId="{A0BF6935-CC7C-47E3-95F9-24A125CBA2C5}">
      <dgm:prSet phldrT="[Texto]" custT="1"/>
      <dgm:spPr>
        <a:solidFill>
          <a:srgbClr val="EF4445"/>
        </a:solidFill>
      </dgm:spPr>
      <dgm:t>
        <a:bodyPr/>
        <a:lstStyle/>
        <a:p>
          <a:r>
            <a:rPr lang="pt-BR" sz="1400" b="1" dirty="0" smtClean="0">
              <a:latin typeface="Avenir LT 65 Medium" panose="02000603020000020003" pitchFamily="2" charset="0"/>
            </a:rPr>
            <a:t>Cita a </a:t>
          </a:r>
          <a:r>
            <a:rPr lang="pt-BR" sz="1400" b="1" dirty="0" err="1" smtClean="0">
              <a:latin typeface="Avenir LT 65 Medium" panose="02000603020000020003" pitchFamily="2" charset="0"/>
            </a:rPr>
            <a:t>la</a:t>
          </a:r>
          <a:r>
            <a:rPr lang="pt-BR" sz="1400" b="1" dirty="0" smtClean="0">
              <a:latin typeface="Avenir LT 65 Medium" panose="02000603020000020003" pitchFamily="2" charset="0"/>
            </a:rPr>
            <a:t> sucursal</a:t>
          </a:r>
          <a:endParaRPr lang="pt-BR" sz="1400" b="1" dirty="0">
            <a:latin typeface="Avenir LT 65 Medium" panose="02000603020000020003" pitchFamily="2" charset="0"/>
          </a:endParaRPr>
        </a:p>
      </dgm:t>
    </dgm:pt>
    <dgm:pt modelId="{5888FDA9-D6E4-4857-9D6A-00B0EBBC4D86}" type="parTrans" cxnId="{DA717302-C890-47B4-A8CF-B5E1622342A0}">
      <dgm:prSet/>
      <dgm:spPr/>
      <dgm:t>
        <a:bodyPr/>
        <a:lstStyle/>
        <a:p>
          <a:endParaRPr lang="pt-BR"/>
        </a:p>
      </dgm:t>
    </dgm:pt>
    <dgm:pt modelId="{C57602A3-94EA-4ED4-8CD8-D65A793CB57B}" type="sibTrans" cxnId="{DA717302-C890-47B4-A8CF-B5E1622342A0}">
      <dgm:prSet/>
      <dgm:spPr/>
      <dgm:t>
        <a:bodyPr/>
        <a:lstStyle/>
        <a:p>
          <a:endParaRPr lang="pt-BR"/>
        </a:p>
      </dgm:t>
    </dgm:pt>
    <dgm:pt modelId="{6B20B4C3-3A1C-417E-984A-6873A5128B07}" type="pres">
      <dgm:prSet presAssocID="{BD8E88A8-1578-43CA-8745-2F1C09C0F475}" presName="Name0" presStyleCnt="0">
        <dgm:presLayoutVars>
          <dgm:dir/>
          <dgm:resizeHandles val="exact"/>
        </dgm:presLayoutVars>
      </dgm:prSet>
      <dgm:spPr/>
    </dgm:pt>
    <dgm:pt modelId="{8BB980DD-33DC-4381-843F-392EB6A2BA04}" type="pres">
      <dgm:prSet presAssocID="{D17C6FF4-215B-4002-8DAD-B96118EF7E75}" presName="node" presStyleLbl="node1" presStyleIdx="0" presStyleCnt="7" custScaleX="2388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4C2DC35-52E5-43E7-8363-D0AE3D528A6D}" type="pres">
      <dgm:prSet presAssocID="{1D271E16-C1C8-4EAC-BA9A-D4559EBD8AC5}" presName="sibTrans" presStyleLbl="sibTrans2D1" presStyleIdx="0" presStyleCnt="6"/>
      <dgm:spPr/>
    </dgm:pt>
    <dgm:pt modelId="{85CAE2FF-F882-4130-915A-08C454325612}" type="pres">
      <dgm:prSet presAssocID="{1D271E16-C1C8-4EAC-BA9A-D4559EBD8AC5}" presName="connectorText" presStyleLbl="sibTrans2D1" presStyleIdx="0" presStyleCnt="6"/>
      <dgm:spPr/>
    </dgm:pt>
    <dgm:pt modelId="{F32A9097-6EA9-4FE1-B90F-FBCCE7B1B2D6}" type="pres">
      <dgm:prSet presAssocID="{103A3369-EDB1-464F-B7AB-F082FA6153FB}" presName="node" presStyleLbl="node1" presStyleIdx="1" presStyleCnt="7" custScaleX="2388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CBBD0F-1106-4CAE-8163-9C73B01775CE}" type="pres">
      <dgm:prSet presAssocID="{1DA17F9F-8D6E-4EFD-A31A-EFAE0AD5E8BF}" presName="sibTrans" presStyleLbl="sibTrans2D1" presStyleIdx="1" presStyleCnt="6"/>
      <dgm:spPr/>
    </dgm:pt>
    <dgm:pt modelId="{D5720848-64E6-4666-95E4-53A107099858}" type="pres">
      <dgm:prSet presAssocID="{1DA17F9F-8D6E-4EFD-A31A-EFAE0AD5E8BF}" presName="connectorText" presStyleLbl="sibTrans2D1" presStyleIdx="1" presStyleCnt="6"/>
      <dgm:spPr/>
    </dgm:pt>
    <dgm:pt modelId="{717399C8-7A19-4D21-9488-06571C6B8AC4}" type="pres">
      <dgm:prSet presAssocID="{AEF8466B-B516-4131-945D-528EB09E2CD5}" presName="node" presStyleLbl="node1" presStyleIdx="2" presStyleCnt="7" custScaleX="2388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C2D104F-1434-44A6-B434-E305246BEEA6}" type="pres">
      <dgm:prSet presAssocID="{E22B1A27-C371-4202-ACAC-BC34DF460E50}" presName="sibTrans" presStyleLbl="sibTrans2D1" presStyleIdx="2" presStyleCnt="6"/>
      <dgm:spPr/>
    </dgm:pt>
    <dgm:pt modelId="{5B6E91FE-BE86-44B7-A590-01CFB2156C92}" type="pres">
      <dgm:prSet presAssocID="{E22B1A27-C371-4202-ACAC-BC34DF460E50}" presName="connectorText" presStyleLbl="sibTrans2D1" presStyleIdx="2" presStyleCnt="6"/>
      <dgm:spPr/>
    </dgm:pt>
    <dgm:pt modelId="{4D39AFA4-173E-44BF-BC3C-46FAD993114B}" type="pres">
      <dgm:prSet presAssocID="{66E2010D-27B3-4781-87AE-273006513D79}" presName="node" presStyleLbl="node1" presStyleIdx="3" presStyleCnt="7" custScaleX="238814">
        <dgm:presLayoutVars>
          <dgm:bulletEnabled val="1"/>
        </dgm:presLayoutVars>
      </dgm:prSet>
      <dgm:spPr/>
    </dgm:pt>
    <dgm:pt modelId="{75E9CE3C-DDC9-492F-AC2F-AE831F3C7B28}" type="pres">
      <dgm:prSet presAssocID="{DE798265-81CE-4A82-9B97-B6609C755258}" presName="sibTrans" presStyleLbl="sibTrans2D1" presStyleIdx="3" presStyleCnt="6"/>
      <dgm:spPr/>
    </dgm:pt>
    <dgm:pt modelId="{9244958F-4119-469B-BCEC-1CFA6E63F02F}" type="pres">
      <dgm:prSet presAssocID="{DE798265-81CE-4A82-9B97-B6609C755258}" presName="connectorText" presStyleLbl="sibTrans2D1" presStyleIdx="3" presStyleCnt="6"/>
      <dgm:spPr/>
    </dgm:pt>
    <dgm:pt modelId="{22AC1000-A001-4820-B625-5A646D6CE38D}" type="pres">
      <dgm:prSet presAssocID="{52C779DE-BB6F-4C11-B658-15160795E2B1}" presName="node" presStyleLbl="node1" presStyleIdx="4" presStyleCnt="7" custScaleX="23881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DC01F53-DE0D-4925-BC60-C4CFF2C976B6}" type="pres">
      <dgm:prSet presAssocID="{7D87820E-237A-46E0-B9D3-40E16C17AEA9}" presName="sibTrans" presStyleLbl="sibTrans2D1" presStyleIdx="4" presStyleCnt="6"/>
      <dgm:spPr/>
    </dgm:pt>
    <dgm:pt modelId="{42E46C06-860B-4E37-82A2-C6C0619F5D1D}" type="pres">
      <dgm:prSet presAssocID="{7D87820E-237A-46E0-B9D3-40E16C17AEA9}" presName="connectorText" presStyleLbl="sibTrans2D1" presStyleIdx="4" presStyleCnt="6"/>
      <dgm:spPr/>
    </dgm:pt>
    <dgm:pt modelId="{A6FADE72-137C-45CF-A51B-11637CBE4252}" type="pres">
      <dgm:prSet presAssocID="{ED07D57D-A354-443C-AC81-3F9E6126D533}" presName="node" presStyleLbl="node1" presStyleIdx="5" presStyleCnt="7" custScaleX="238814">
        <dgm:presLayoutVars>
          <dgm:bulletEnabled val="1"/>
        </dgm:presLayoutVars>
      </dgm:prSet>
      <dgm:spPr/>
    </dgm:pt>
    <dgm:pt modelId="{8C17B8D3-8D41-4A9B-9200-D112108FE9E4}" type="pres">
      <dgm:prSet presAssocID="{28FCC7D5-B104-40E6-B380-D84BB0C806F9}" presName="sibTrans" presStyleLbl="sibTrans2D1" presStyleIdx="5" presStyleCnt="6"/>
      <dgm:spPr/>
    </dgm:pt>
    <dgm:pt modelId="{1DF148C4-2873-4F06-9F83-325D8F9D6BD7}" type="pres">
      <dgm:prSet presAssocID="{28FCC7D5-B104-40E6-B380-D84BB0C806F9}" presName="connectorText" presStyleLbl="sibTrans2D1" presStyleIdx="5" presStyleCnt="6"/>
      <dgm:spPr/>
    </dgm:pt>
    <dgm:pt modelId="{6E128685-06DF-41B7-972F-2E1840E95F8C}" type="pres">
      <dgm:prSet presAssocID="{A0BF6935-CC7C-47E3-95F9-24A125CBA2C5}" presName="node" presStyleLbl="node1" presStyleIdx="6" presStyleCnt="7" custScaleX="238814">
        <dgm:presLayoutVars>
          <dgm:bulletEnabled val="1"/>
        </dgm:presLayoutVars>
      </dgm:prSet>
      <dgm:spPr/>
    </dgm:pt>
  </dgm:ptLst>
  <dgm:cxnLst>
    <dgm:cxn modelId="{DC080D94-0CBF-42C7-84A7-C5ED80A8241D}" type="presOf" srcId="{DE798265-81CE-4A82-9B97-B6609C755258}" destId="{9244958F-4119-469B-BCEC-1CFA6E63F02F}" srcOrd="1" destOrd="0" presId="urn:microsoft.com/office/officeart/2005/8/layout/process1"/>
    <dgm:cxn modelId="{D21BEB01-4EE3-49AB-BF5F-A34C1F4A2C64}" srcId="{BD8E88A8-1578-43CA-8745-2F1C09C0F475}" destId="{ED07D57D-A354-443C-AC81-3F9E6126D533}" srcOrd="5" destOrd="0" parTransId="{30D9C886-1C54-4041-B05C-ACFC46E7D098}" sibTransId="{28FCC7D5-B104-40E6-B380-D84BB0C806F9}"/>
    <dgm:cxn modelId="{76EA1315-6316-4647-BF6F-D19AD6D5C9CC}" type="presOf" srcId="{1DA17F9F-8D6E-4EFD-A31A-EFAE0AD5E8BF}" destId="{D5720848-64E6-4666-95E4-53A107099858}" srcOrd="1" destOrd="0" presId="urn:microsoft.com/office/officeart/2005/8/layout/process1"/>
    <dgm:cxn modelId="{614B0E58-5BBB-4EB6-9F27-FA9839C5045A}" type="presOf" srcId="{A0BF6935-CC7C-47E3-95F9-24A125CBA2C5}" destId="{6E128685-06DF-41B7-972F-2E1840E95F8C}" srcOrd="0" destOrd="0" presId="urn:microsoft.com/office/officeart/2005/8/layout/process1"/>
    <dgm:cxn modelId="{AA0DF825-4486-46D7-BD96-BFC672C7A28C}" type="presOf" srcId="{1D271E16-C1C8-4EAC-BA9A-D4559EBD8AC5}" destId="{94C2DC35-52E5-43E7-8363-D0AE3D528A6D}" srcOrd="0" destOrd="0" presId="urn:microsoft.com/office/officeart/2005/8/layout/process1"/>
    <dgm:cxn modelId="{5F6ED65D-C03E-4746-A247-2F0574457780}" type="presOf" srcId="{D17C6FF4-215B-4002-8DAD-B96118EF7E75}" destId="{8BB980DD-33DC-4381-843F-392EB6A2BA04}" srcOrd="0" destOrd="0" presId="urn:microsoft.com/office/officeart/2005/8/layout/process1"/>
    <dgm:cxn modelId="{E4F2A19E-76A1-407D-93B7-737AD3F51680}" srcId="{BD8E88A8-1578-43CA-8745-2F1C09C0F475}" destId="{103A3369-EDB1-464F-B7AB-F082FA6153FB}" srcOrd="1" destOrd="0" parTransId="{F83C7F05-AE99-437E-87FB-6C3C30872D61}" sibTransId="{1DA17F9F-8D6E-4EFD-A31A-EFAE0AD5E8BF}"/>
    <dgm:cxn modelId="{109FB9F1-067C-4286-8107-C991C0BB6FCB}" srcId="{BD8E88A8-1578-43CA-8745-2F1C09C0F475}" destId="{52C779DE-BB6F-4C11-B658-15160795E2B1}" srcOrd="4" destOrd="0" parTransId="{BFDE7CB9-3B4A-4552-A532-22032A19A54A}" sibTransId="{7D87820E-237A-46E0-B9D3-40E16C17AEA9}"/>
    <dgm:cxn modelId="{56D13BF2-CA04-46EA-A9FC-9E5EB0CD5A75}" type="presOf" srcId="{28FCC7D5-B104-40E6-B380-D84BB0C806F9}" destId="{8C17B8D3-8D41-4A9B-9200-D112108FE9E4}" srcOrd="0" destOrd="0" presId="urn:microsoft.com/office/officeart/2005/8/layout/process1"/>
    <dgm:cxn modelId="{EDF3DD28-2115-44C9-8CDF-86E4B0CC5C81}" srcId="{BD8E88A8-1578-43CA-8745-2F1C09C0F475}" destId="{66E2010D-27B3-4781-87AE-273006513D79}" srcOrd="3" destOrd="0" parTransId="{3151D834-E489-4E19-99A3-49D48F15F324}" sibTransId="{DE798265-81CE-4A82-9B97-B6609C755258}"/>
    <dgm:cxn modelId="{C3FC2925-23AD-4B3F-867C-2C77C7C8CFB5}" type="presOf" srcId="{7D87820E-237A-46E0-B9D3-40E16C17AEA9}" destId="{CDC01F53-DE0D-4925-BC60-C4CFF2C976B6}" srcOrd="0" destOrd="0" presId="urn:microsoft.com/office/officeart/2005/8/layout/process1"/>
    <dgm:cxn modelId="{610B5788-E9DA-440E-A821-517978473272}" type="presOf" srcId="{AEF8466B-B516-4131-945D-528EB09E2CD5}" destId="{717399C8-7A19-4D21-9488-06571C6B8AC4}" srcOrd="0" destOrd="0" presId="urn:microsoft.com/office/officeart/2005/8/layout/process1"/>
    <dgm:cxn modelId="{DA717302-C890-47B4-A8CF-B5E1622342A0}" srcId="{BD8E88A8-1578-43CA-8745-2F1C09C0F475}" destId="{A0BF6935-CC7C-47E3-95F9-24A125CBA2C5}" srcOrd="6" destOrd="0" parTransId="{5888FDA9-D6E4-4857-9D6A-00B0EBBC4D86}" sibTransId="{C57602A3-94EA-4ED4-8CD8-D65A793CB57B}"/>
    <dgm:cxn modelId="{6C7C2EE4-55D2-4379-A890-5FED7A402F6B}" type="presOf" srcId="{28FCC7D5-B104-40E6-B380-D84BB0C806F9}" destId="{1DF148C4-2873-4F06-9F83-325D8F9D6BD7}" srcOrd="1" destOrd="0" presId="urn:microsoft.com/office/officeart/2005/8/layout/process1"/>
    <dgm:cxn modelId="{425DA919-9349-4C70-A9AE-9EC2A32F8C0E}" type="presOf" srcId="{BD8E88A8-1578-43CA-8745-2F1C09C0F475}" destId="{6B20B4C3-3A1C-417E-984A-6873A5128B07}" srcOrd="0" destOrd="0" presId="urn:microsoft.com/office/officeart/2005/8/layout/process1"/>
    <dgm:cxn modelId="{D6115718-EA87-4C02-8684-69B83002A80B}" type="presOf" srcId="{66E2010D-27B3-4781-87AE-273006513D79}" destId="{4D39AFA4-173E-44BF-BC3C-46FAD993114B}" srcOrd="0" destOrd="0" presId="urn:microsoft.com/office/officeart/2005/8/layout/process1"/>
    <dgm:cxn modelId="{9A8FD5C3-BBC5-4A25-9151-DEC0C75C5DFE}" type="presOf" srcId="{1D271E16-C1C8-4EAC-BA9A-D4559EBD8AC5}" destId="{85CAE2FF-F882-4130-915A-08C454325612}" srcOrd="1" destOrd="0" presId="urn:microsoft.com/office/officeart/2005/8/layout/process1"/>
    <dgm:cxn modelId="{B72EAD20-5F1A-48CB-B132-72F1A95EED63}" type="presOf" srcId="{E22B1A27-C371-4202-ACAC-BC34DF460E50}" destId="{3C2D104F-1434-44A6-B434-E305246BEEA6}" srcOrd="0" destOrd="0" presId="urn:microsoft.com/office/officeart/2005/8/layout/process1"/>
    <dgm:cxn modelId="{3A80F56B-4CC8-43E0-800D-0CF5C68D4864}" type="presOf" srcId="{52C779DE-BB6F-4C11-B658-15160795E2B1}" destId="{22AC1000-A001-4820-B625-5A646D6CE38D}" srcOrd="0" destOrd="0" presId="urn:microsoft.com/office/officeart/2005/8/layout/process1"/>
    <dgm:cxn modelId="{A95DC0F3-7BD5-49C9-8F66-5405F7269BDF}" srcId="{BD8E88A8-1578-43CA-8745-2F1C09C0F475}" destId="{D17C6FF4-215B-4002-8DAD-B96118EF7E75}" srcOrd="0" destOrd="0" parTransId="{5F68C6FD-A822-4FB5-95FB-91271AF88314}" sibTransId="{1D271E16-C1C8-4EAC-BA9A-D4559EBD8AC5}"/>
    <dgm:cxn modelId="{B4D05401-CDC8-4643-B51B-546508BC5131}" type="presOf" srcId="{7D87820E-237A-46E0-B9D3-40E16C17AEA9}" destId="{42E46C06-860B-4E37-82A2-C6C0619F5D1D}" srcOrd="1" destOrd="0" presId="urn:microsoft.com/office/officeart/2005/8/layout/process1"/>
    <dgm:cxn modelId="{482B210D-1138-4863-A4C5-A14DD59C88D0}" type="presOf" srcId="{E22B1A27-C371-4202-ACAC-BC34DF460E50}" destId="{5B6E91FE-BE86-44B7-A590-01CFB2156C92}" srcOrd="1" destOrd="0" presId="urn:microsoft.com/office/officeart/2005/8/layout/process1"/>
    <dgm:cxn modelId="{0940CC58-4828-4FDA-B26C-9051F235EAC2}" srcId="{BD8E88A8-1578-43CA-8745-2F1C09C0F475}" destId="{AEF8466B-B516-4131-945D-528EB09E2CD5}" srcOrd="2" destOrd="0" parTransId="{2063D5A8-0C57-4907-8D06-D30E7EE7762A}" sibTransId="{E22B1A27-C371-4202-ACAC-BC34DF460E50}"/>
    <dgm:cxn modelId="{81A581A9-B804-4AD6-AA0F-D1EE525E0F2A}" type="presOf" srcId="{DE798265-81CE-4A82-9B97-B6609C755258}" destId="{75E9CE3C-DDC9-492F-AC2F-AE831F3C7B28}" srcOrd="0" destOrd="0" presId="urn:microsoft.com/office/officeart/2005/8/layout/process1"/>
    <dgm:cxn modelId="{1320AB66-36E4-4016-87F7-DFA8A8577995}" type="presOf" srcId="{ED07D57D-A354-443C-AC81-3F9E6126D533}" destId="{A6FADE72-137C-45CF-A51B-11637CBE4252}" srcOrd="0" destOrd="0" presId="urn:microsoft.com/office/officeart/2005/8/layout/process1"/>
    <dgm:cxn modelId="{3D8C0009-090C-4096-BEB4-A39128025DD4}" type="presOf" srcId="{1DA17F9F-8D6E-4EFD-A31A-EFAE0AD5E8BF}" destId="{A2CBBD0F-1106-4CAE-8163-9C73B01775CE}" srcOrd="0" destOrd="0" presId="urn:microsoft.com/office/officeart/2005/8/layout/process1"/>
    <dgm:cxn modelId="{0E62DE41-4114-4562-8C81-5C2F3DABAAD1}" type="presOf" srcId="{103A3369-EDB1-464F-B7AB-F082FA6153FB}" destId="{F32A9097-6EA9-4FE1-B90F-FBCCE7B1B2D6}" srcOrd="0" destOrd="0" presId="urn:microsoft.com/office/officeart/2005/8/layout/process1"/>
    <dgm:cxn modelId="{D7423B88-8DBA-425E-9FE4-D9502D66494E}" type="presParOf" srcId="{6B20B4C3-3A1C-417E-984A-6873A5128B07}" destId="{8BB980DD-33DC-4381-843F-392EB6A2BA04}" srcOrd="0" destOrd="0" presId="urn:microsoft.com/office/officeart/2005/8/layout/process1"/>
    <dgm:cxn modelId="{B749D3DD-D32A-4FAE-8986-F6ED8249EF4D}" type="presParOf" srcId="{6B20B4C3-3A1C-417E-984A-6873A5128B07}" destId="{94C2DC35-52E5-43E7-8363-D0AE3D528A6D}" srcOrd="1" destOrd="0" presId="urn:microsoft.com/office/officeart/2005/8/layout/process1"/>
    <dgm:cxn modelId="{0BA18415-BF81-4BA4-B733-76CCA54B0281}" type="presParOf" srcId="{94C2DC35-52E5-43E7-8363-D0AE3D528A6D}" destId="{85CAE2FF-F882-4130-915A-08C454325612}" srcOrd="0" destOrd="0" presId="urn:microsoft.com/office/officeart/2005/8/layout/process1"/>
    <dgm:cxn modelId="{8A56BC3F-9694-4565-A3BE-29408E5C7E9E}" type="presParOf" srcId="{6B20B4C3-3A1C-417E-984A-6873A5128B07}" destId="{F32A9097-6EA9-4FE1-B90F-FBCCE7B1B2D6}" srcOrd="2" destOrd="0" presId="urn:microsoft.com/office/officeart/2005/8/layout/process1"/>
    <dgm:cxn modelId="{D78BC8B5-CCA7-428C-A828-352DB05C3AD6}" type="presParOf" srcId="{6B20B4C3-3A1C-417E-984A-6873A5128B07}" destId="{A2CBBD0F-1106-4CAE-8163-9C73B01775CE}" srcOrd="3" destOrd="0" presId="urn:microsoft.com/office/officeart/2005/8/layout/process1"/>
    <dgm:cxn modelId="{F20720F8-6F77-4694-BD28-2D8EDB84F361}" type="presParOf" srcId="{A2CBBD0F-1106-4CAE-8163-9C73B01775CE}" destId="{D5720848-64E6-4666-95E4-53A107099858}" srcOrd="0" destOrd="0" presId="urn:microsoft.com/office/officeart/2005/8/layout/process1"/>
    <dgm:cxn modelId="{4D535691-9E5A-4491-BA81-8B3DDB24179E}" type="presParOf" srcId="{6B20B4C3-3A1C-417E-984A-6873A5128B07}" destId="{717399C8-7A19-4D21-9488-06571C6B8AC4}" srcOrd="4" destOrd="0" presId="urn:microsoft.com/office/officeart/2005/8/layout/process1"/>
    <dgm:cxn modelId="{5B3CFBD4-1A7A-4DD5-A387-6F9FF90BACA8}" type="presParOf" srcId="{6B20B4C3-3A1C-417E-984A-6873A5128B07}" destId="{3C2D104F-1434-44A6-B434-E305246BEEA6}" srcOrd="5" destOrd="0" presId="urn:microsoft.com/office/officeart/2005/8/layout/process1"/>
    <dgm:cxn modelId="{92BBC85E-D66A-4A1F-86E3-00BA9978F548}" type="presParOf" srcId="{3C2D104F-1434-44A6-B434-E305246BEEA6}" destId="{5B6E91FE-BE86-44B7-A590-01CFB2156C92}" srcOrd="0" destOrd="0" presId="urn:microsoft.com/office/officeart/2005/8/layout/process1"/>
    <dgm:cxn modelId="{D01FE6FD-E345-4B63-9EBA-7EE9DEC1AE80}" type="presParOf" srcId="{6B20B4C3-3A1C-417E-984A-6873A5128B07}" destId="{4D39AFA4-173E-44BF-BC3C-46FAD993114B}" srcOrd="6" destOrd="0" presId="urn:microsoft.com/office/officeart/2005/8/layout/process1"/>
    <dgm:cxn modelId="{E7698740-F265-4713-9B88-B01BE596BCE6}" type="presParOf" srcId="{6B20B4C3-3A1C-417E-984A-6873A5128B07}" destId="{75E9CE3C-DDC9-492F-AC2F-AE831F3C7B28}" srcOrd="7" destOrd="0" presId="urn:microsoft.com/office/officeart/2005/8/layout/process1"/>
    <dgm:cxn modelId="{171BD6AD-7B3C-402D-A6C9-3FD86FECEAB1}" type="presParOf" srcId="{75E9CE3C-DDC9-492F-AC2F-AE831F3C7B28}" destId="{9244958F-4119-469B-BCEC-1CFA6E63F02F}" srcOrd="0" destOrd="0" presId="urn:microsoft.com/office/officeart/2005/8/layout/process1"/>
    <dgm:cxn modelId="{26F14B08-DA71-4BFF-A450-AB9871CDE718}" type="presParOf" srcId="{6B20B4C3-3A1C-417E-984A-6873A5128B07}" destId="{22AC1000-A001-4820-B625-5A646D6CE38D}" srcOrd="8" destOrd="0" presId="urn:microsoft.com/office/officeart/2005/8/layout/process1"/>
    <dgm:cxn modelId="{6E7B0809-DDA8-4975-A32C-606D23254991}" type="presParOf" srcId="{6B20B4C3-3A1C-417E-984A-6873A5128B07}" destId="{CDC01F53-DE0D-4925-BC60-C4CFF2C976B6}" srcOrd="9" destOrd="0" presId="urn:microsoft.com/office/officeart/2005/8/layout/process1"/>
    <dgm:cxn modelId="{0BBDD4F8-85E4-4A3A-8F77-AF421C38692E}" type="presParOf" srcId="{CDC01F53-DE0D-4925-BC60-C4CFF2C976B6}" destId="{42E46C06-860B-4E37-82A2-C6C0619F5D1D}" srcOrd="0" destOrd="0" presId="urn:microsoft.com/office/officeart/2005/8/layout/process1"/>
    <dgm:cxn modelId="{04BE87F5-1B7A-44DA-BD61-F4464EAC8F91}" type="presParOf" srcId="{6B20B4C3-3A1C-417E-984A-6873A5128B07}" destId="{A6FADE72-137C-45CF-A51B-11637CBE4252}" srcOrd="10" destOrd="0" presId="urn:microsoft.com/office/officeart/2005/8/layout/process1"/>
    <dgm:cxn modelId="{08385F58-27F4-4B15-B856-E85275459275}" type="presParOf" srcId="{6B20B4C3-3A1C-417E-984A-6873A5128B07}" destId="{8C17B8D3-8D41-4A9B-9200-D112108FE9E4}" srcOrd="11" destOrd="0" presId="urn:microsoft.com/office/officeart/2005/8/layout/process1"/>
    <dgm:cxn modelId="{FEBC0FDD-C94D-4B64-BA0C-357A10413A4D}" type="presParOf" srcId="{8C17B8D3-8D41-4A9B-9200-D112108FE9E4}" destId="{1DF148C4-2873-4F06-9F83-325D8F9D6BD7}" srcOrd="0" destOrd="0" presId="urn:microsoft.com/office/officeart/2005/8/layout/process1"/>
    <dgm:cxn modelId="{00626BC6-7F11-4393-B600-4057BDFCFE38}" type="presParOf" srcId="{6B20B4C3-3A1C-417E-984A-6873A5128B07}" destId="{6E128685-06DF-41B7-972F-2E1840E95F8C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980DD-33DC-4381-843F-392EB6A2BA04}">
      <dsp:nvSpPr>
        <dsp:cNvPr id="0" name=""/>
        <dsp:cNvSpPr/>
      </dsp:nvSpPr>
      <dsp:spPr>
        <a:xfrm>
          <a:off x="5900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latin typeface="Avenir LT 65 Medium" panose="02000603020000020003" pitchFamily="2" charset="0"/>
            </a:rPr>
            <a:t>Seleccion</a:t>
          </a:r>
          <a:r>
            <a:rPr lang="pt-BR" sz="1400" b="1" kern="1200" dirty="0" smtClean="0">
              <a:latin typeface="Avenir LT 65 Medium" panose="02000603020000020003" pitchFamily="2" charset="0"/>
            </a:rPr>
            <a:t> de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Familias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34162" y="2172042"/>
        <a:ext cx="1384143" cy="908423"/>
      </dsp:txXfrm>
    </dsp:sp>
    <dsp:sp modelId="{94C2DC35-52E5-43E7-8363-D0AE3D528A6D}">
      <dsp:nvSpPr>
        <dsp:cNvPr id="0" name=""/>
        <dsp:cNvSpPr/>
      </dsp:nvSpPr>
      <dsp:spPr>
        <a:xfrm>
          <a:off x="1506894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1506894" y="2581372"/>
        <a:ext cx="89524" cy="89764"/>
      </dsp:txXfrm>
    </dsp:sp>
    <dsp:sp modelId="{F32A9097-6EA9-4FE1-B90F-FBCCE7B1B2D6}">
      <dsp:nvSpPr>
        <dsp:cNvPr id="0" name=""/>
        <dsp:cNvSpPr/>
      </dsp:nvSpPr>
      <dsp:spPr>
        <a:xfrm>
          <a:off x="1687871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Avenir LT 65 Medium" panose="02000603020000020003" pitchFamily="2" charset="0"/>
            </a:rPr>
            <a:t>Filtrado y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selección</a:t>
          </a:r>
          <a:r>
            <a:rPr lang="pt-BR" sz="1400" b="1" kern="1200" dirty="0" smtClean="0">
              <a:latin typeface="Avenir LT 65 Medium" panose="02000603020000020003" pitchFamily="2" charset="0"/>
            </a:rPr>
            <a:t> de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Productos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1716133" y="2172042"/>
        <a:ext cx="1384143" cy="908423"/>
      </dsp:txXfrm>
    </dsp:sp>
    <dsp:sp modelId="{A2CBBD0F-1106-4CAE-8163-9C73B01775CE}">
      <dsp:nvSpPr>
        <dsp:cNvPr id="0" name=""/>
        <dsp:cNvSpPr/>
      </dsp:nvSpPr>
      <dsp:spPr>
        <a:xfrm>
          <a:off x="3188865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3188865" y="2581372"/>
        <a:ext cx="89524" cy="89764"/>
      </dsp:txXfrm>
    </dsp:sp>
    <dsp:sp modelId="{717399C8-7A19-4D21-9488-06571C6B8AC4}">
      <dsp:nvSpPr>
        <dsp:cNvPr id="0" name=""/>
        <dsp:cNvSpPr/>
      </dsp:nvSpPr>
      <dsp:spPr>
        <a:xfrm>
          <a:off x="3369843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latin typeface="Avenir LT 65 Medium" panose="02000603020000020003" pitchFamily="2" charset="0"/>
            </a:rPr>
            <a:t>Configuraciónde</a:t>
          </a:r>
          <a:r>
            <a:rPr lang="pt-BR" sz="1400" b="1" kern="1200" dirty="0" smtClean="0">
              <a:latin typeface="Avenir LT 65 Medium" panose="02000603020000020003" pitchFamily="2" charset="0"/>
            </a:rPr>
            <a:t> Guia Personalizada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3398105" y="2172042"/>
        <a:ext cx="1384143" cy="908423"/>
      </dsp:txXfrm>
    </dsp:sp>
    <dsp:sp modelId="{3C2D104F-1434-44A6-B434-E305246BEEA6}">
      <dsp:nvSpPr>
        <dsp:cNvPr id="0" name=""/>
        <dsp:cNvSpPr/>
      </dsp:nvSpPr>
      <dsp:spPr>
        <a:xfrm>
          <a:off x="4870837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4870837" y="2581372"/>
        <a:ext cx="89524" cy="89764"/>
      </dsp:txXfrm>
    </dsp:sp>
    <dsp:sp modelId="{4D39AFA4-173E-44BF-BC3C-46FAD993114B}">
      <dsp:nvSpPr>
        <dsp:cNvPr id="0" name=""/>
        <dsp:cNvSpPr/>
      </dsp:nvSpPr>
      <dsp:spPr>
        <a:xfrm>
          <a:off x="5051815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latin typeface="Avenir LT 65 Medium" panose="02000603020000020003" pitchFamily="2" charset="0"/>
            </a:rPr>
            <a:t>Evaluacion</a:t>
          </a:r>
          <a:r>
            <a:rPr lang="pt-BR" sz="1400" b="1" kern="1200" dirty="0" smtClean="0">
              <a:latin typeface="Avenir LT 65 Medium" panose="02000603020000020003" pitchFamily="2" charset="0"/>
            </a:rPr>
            <a:t> por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Riesgos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5080077" y="2172042"/>
        <a:ext cx="1384143" cy="908423"/>
      </dsp:txXfrm>
    </dsp:sp>
    <dsp:sp modelId="{75E9CE3C-DDC9-492F-AC2F-AE831F3C7B28}">
      <dsp:nvSpPr>
        <dsp:cNvPr id="0" name=""/>
        <dsp:cNvSpPr/>
      </dsp:nvSpPr>
      <dsp:spPr>
        <a:xfrm>
          <a:off x="6552809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6552809" y="2581372"/>
        <a:ext cx="89524" cy="89764"/>
      </dsp:txXfrm>
    </dsp:sp>
    <dsp:sp modelId="{22AC1000-A001-4820-B625-5A646D6CE38D}">
      <dsp:nvSpPr>
        <dsp:cNvPr id="0" name=""/>
        <dsp:cNvSpPr/>
      </dsp:nvSpPr>
      <dsp:spPr>
        <a:xfrm>
          <a:off x="6733787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Avenir LT 65 Medium" panose="02000603020000020003" pitchFamily="2" charset="0"/>
            </a:rPr>
            <a:t>Resultado y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simulación</a:t>
          </a:r>
          <a:r>
            <a:rPr lang="pt-BR" sz="1400" b="1" kern="1200" dirty="0" smtClean="0">
              <a:latin typeface="Avenir LT 65 Medium" panose="02000603020000020003" pitchFamily="2" charset="0"/>
            </a:rPr>
            <a:t> de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escenarios</a:t>
          </a:r>
          <a:r>
            <a:rPr lang="pt-BR" sz="1400" b="1" kern="1200" dirty="0" smtClean="0">
              <a:latin typeface="Avenir LT 65 Medium" panose="02000603020000020003" pitchFamily="2" charset="0"/>
            </a:rPr>
            <a:t> de prestamos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6762049" y="2172042"/>
        <a:ext cx="1384143" cy="908423"/>
      </dsp:txXfrm>
    </dsp:sp>
    <dsp:sp modelId="{CDC01F53-DE0D-4925-BC60-C4CFF2C976B6}">
      <dsp:nvSpPr>
        <dsp:cNvPr id="0" name=""/>
        <dsp:cNvSpPr/>
      </dsp:nvSpPr>
      <dsp:spPr>
        <a:xfrm>
          <a:off x="8234781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8234781" y="2581372"/>
        <a:ext cx="89524" cy="89764"/>
      </dsp:txXfrm>
    </dsp:sp>
    <dsp:sp modelId="{A6FADE72-137C-45CF-A51B-11637CBE4252}">
      <dsp:nvSpPr>
        <dsp:cNvPr id="0" name=""/>
        <dsp:cNvSpPr/>
      </dsp:nvSpPr>
      <dsp:spPr>
        <a:xfrm>
          <a:off x="8415759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err="1" smtClean="0">
              <a:latin typeface="Avenir LT 65 Medium" panose="02000603020000020003" pitchFamily="2" charset="0"/>
            </a:rPr>
            <a:t>Propuesta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8444021" y="2172042"/>
        <a:ext cx="1384143" cy="908423"/>
      </dsp:txXfrm>
    </dsp:sp>
    <dsp:sp modelId="{8C17B8D3-8D41-4A9B-9200-D112108FE9E4}">
      <dsp:nvSpPr>
        <dsp:cNvPr id="0" name=""/>
        <dsp:cNvSpPr/>
      </dsp:nvSpPr>
      <dsp:spPr>
        <a:xfrm>
          <a:off x="9916752" y="2551450"/>
          <a:ext cx="127891" cy="14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/>
        </a:p>
      </dsp:txBody>
      <dsp:txXfrm>
        <a:off x="9916752" y="2581372"/>
        <a:ext cx="89524" cy="89764"/>
      </dsp:txXfrm>
    </dsp:sp>
    <dsp:sp modelId="{6E128685-06DF-41B7-972F-2E1840E95F8C}">
      <dsp:nvSpPr>
        <dsp:cNvPr id="0" name=""/>
        <dsp:cNvSpPr/>
      </dsp:nvSpPr>
      <dsp:spPr>
        <a:xfrm>
          <a:off x="10097730" y="2143780"/>
          <a:ext cx="1440667" cy="964947"/>
        </a:xfrm>
        <a:prstGeom prst="roundRect">
          <a:avLst>
            <a:gd name="adj" fmla="val 10000"/>
          </a:avLst>
        </a:prstGeom>
        <a:solidFill>
          <a:srgbClr val="EF444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b="1" kern="1200" dirty="0" smtClean="0">
              <a:latin typeface="Avenir LT 65 Medium" panose="02000603020000020003" pitchFamily="2" charset="0"/>
            </a:rPr>
            <a:t>Cita a </a:t>
          </a:r>
          <a:r>
            <a:rPr lang="pt-BR" sz="1400" b="1" kern="1200" dirty="0" err="1" smtClean="0">
              <a:latin typeface="Avenir LT 65 Medium" panose="02000603020000020003" pitchFamily="2" charset="0"/>
            </a:rPr>
            <a:t>la</a:t>
          </a:r>
          <a:r>
            <a:rPr lang="pt-BR" sz="1400" b="1" kern="1200" dirty="0" smtClean="0">
              <a:latin typeface="Avenir LT 65 Medium" panose="02000603020000020003" pitchFamily="2" charset="0"/>
            </a:rPr>
            <a:t> sucursal</a:t>
          </a:r>
          <a:endParaRPr lang="pt-BR" sz="1400" b="1" kern="1200" dirty="0">
            <a:latin typeface="Avenir LT 65 Medium" panose="02000603020000020003" pitchFamily="2" charset="0"/>
          </a:endParaRPr>
        </a:p>
      </dsp:txBody>
      <dsp:txXfrm>
        <a:off x="10125992" y="2172042"/>
        <a:ext cx="1384143" cy="908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03EBC-33F9-43B4-BC7C-1C4AE5B836E7}" type="datetimeFigureOut">
              <a:rPr lang="pt-BR" smtClean="0"/>
              <a:t>04/02/2015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97C4B-0A73-4D03-90FB-1C3334D9FC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343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48A21-0020-410C-879A-B027124DA338}" type="datetimeFigureOut">
              <a:rPr lang="pt-BR" smtClean="0"/>
              <a:t>04/02/2015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DC084-CCEE-4D80-B4AE-A1D4ECEBF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11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36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41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46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53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91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92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346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97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37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29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92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755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7DC084-CCEE-4D80-B4AE-A1D4ECEBFB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662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EF44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78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1"/>
            <a:ext cx="12192000" cy="554582"/>
          </a:xfrm>
          <a:prstGeom prst="rect">
            <a:avLst/>
          </a:prstGeom>
          <a:solidFill>
            <a:srgbClr val="EF44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9349278" y="92626"/>
            <a:ext cx="2635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800" b="0" dirty="0" smtClean="0">
                <a:solidFill>
                  <a:schemeClr val="bg1"/>
                </a:solidFill>
                <a:latin typeface="HelveticaNeue LT 55 Roman" panose="02000503040000020004" pitchFamily="2" charset="0"/>
                <a:cs typeface="Segoe UI Semibold" panose="020B0702040204020203" pitchFamily="34" charset="0"/>
              </a:rPr>
              <a:t>IBM </a:t>
            </a:r>
            <a:r>
              <a:rPr lang="pt-BR" sz="1800" b="1" dirty="0" smtClean="0">
                <a:solidFill>
                  <a:schemeClr val="bg1"/>
                </a:solidFill>
                <a:latin typeface="HelveticaNeue LT 55 Roman" panose="02000503040000020004" pitchFamily="2" charset="0"/>
                <a:cs typeface="Segoe UI Semibold" panose="020B0702040204020203" pitchFamily="34" charset="0"/>
              </a:rPr>
              <a:t>Design</a:t>
            </a:r>
            <a:endParaRPr lang="pt-BR" sz="1800" b="1" dirty="0">
              <a:solidFill>
                <a:schemeClr val="bg1"/>
              </a:solidFill>
              <a:latin typeface="HelveticaNeue LT 55 Roman" panose="02000503040000020004" pitchFamily="2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69156292"/>
              </p:ext>
            </p:extLst>
          </p:nvPr>
        </p:nvGraphicFramePr>
        <p:xfrm>
          <a:off x="136525" y="6088063"/>
          <a:ext cx="1130300" cy="62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0" name="Image" r:id="rId3" imgW="1802880" imgH="1002960" progId="Photoshop.Image.13">
                  <p:embed/>
                </p:oleObj>
              </mc:Choice>
              <mc:Fallback>
                <p:oleObj name="Image" r:id="rId3" imgW="1802880" imgH="1002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525" y="6088063"/>
                        <a:ext cx="1130300" cy="628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191408399"/>
              </p:ext>
            </p:extLst>
          </p:nvPr>
        </p:nvGraphicFramePr>
        <p:xfrm>
          <a:off x="10744200" y="6326878"/>
          <a:ext cx="1295399" cy="39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Image" r:id="rId5" imgW="2361600" imgH="711000" progId="Photoshop.Image.13">
                  <p:embed/>
                </p:oleObj>
              </mc:Choice>
              <mc:Fallback>
                <p:oleObj name="Image" r:id="rId5" imgW="2361600" imgH="711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44200" y="6326878"/>
                        <a:ext cx="1295399" cy="39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352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6F966-DF11-459C-B365-86BE04C8F389}" type="datetimeFigureOut">
              <a:rPr lang="pt-BR" smtClean="0"/>
              <a:t>04/02/2015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BFCE3-CCB8-4B78-B0F2-878106A89A5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33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1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6.wmf"/><Relationship Id="rId4" Type="http://schemas.openxmlformats.org/officeDocument/2006/relationships/image" Target="../media/image17.jpg"/><Relationship Id="rId9" Type="http://schemas.openxmlformats.org/officeDocument/2006/relationships/oleObject" Target="../embeddings/oleObject1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922364" y="3789465"/>
            <a:ext cx="60882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 smtClean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SIMULADOR MULTICREDITO</a:t>
            </a:r>
            <a:endParaRPr lang="pt-BR" sz="3200" b="1" dirty="0" smtClean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25" y="2090737"/>
            <a:ext cx="2138363" cy="13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0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720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GUIA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PERSONALIZADA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200150"/>
            <a:ext cx="5715000" cy="20193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3705225"/>
            <a:ext cx="5655335" cy="10953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4953000"/>
            <a:ext cx="3629025" cy="115726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866002" y="4521963"/>
            <a:ext cx="40871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Sliders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interconectados para cambiar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cuerdo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com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formulas de calculo.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Mobile-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oriented</a:t>
            </a: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Validación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cuotas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Maximos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y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Minimos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.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Componente necessita ser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desarrollado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em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dojo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(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mockups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em HTML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ya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validados)</a:t>
            </a: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2" y="1200150"/>
            <a:ext cx="3984884" cy="31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949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EVALUACIÓN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DERIESGOS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2" y="847725"/>
            <a:ext cx="5792098" cy="495948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0" y="847725"/>
            <a:ext cx="5795372" cy="49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329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RESULTADO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DESIMULACIÓN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2" y="801231"/>
            <a:ext cx="2576334" cy="48185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13" y="899203"/>
            <a:ext cx="5550597" cy="23113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35" y="3210506"/>
            <a:ext cx="4327166" cy="279762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250440" y="801231"/>
            <a:ext cx="29384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Gráficas para explicar visualmente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tabla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amortización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Gráficas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Datos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Generales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Desembolso inicial,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Composición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Simulación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Aportación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Capital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Rediseño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Tabla de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Amortización</a:t>
            </a: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53" y="3996408"/>
            <a:ext cx="4339882" cy="22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3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3068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PROPUESTA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YIMPRESSIÓN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2" y="762000"/>
            <a:ext cx="4344298" cy="503667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36" y="645301"/>
            <a:ext cx="2691025" cy="30694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35" y="3195946"/>
            <a:ext cx="2691025" cy="306945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562601" y="781050"/>
            <a:ext cx="29384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Clave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simulación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recuperación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por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ejecutivo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venta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QRCode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recuperación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rápida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Datos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generales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simulación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sin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información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vigencia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(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tasas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plazos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etc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Mapa com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localización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sucursal mas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cercana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Checklist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documentos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llevar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sucursal</a:t>
            </a: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4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3989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ALCANCE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ACTUALYEXPECTATIVAS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89907"/>
              </p:ext>
            </p:extLst>
          </p:nvPr>
        </p:nvGraphicFramePr>
        <p:xfrm>
          <a:off x="7140624" y="1138238"/>
          <a:ext cx="4676726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Image" r:id="rId4" imgW="9231480" imgH="4558680" progId="Photoshop.Image.13">
                  <p:embed/>
                </p:oleObj>
              </mc:Choice>
              <mc:Fallback>
                <p:oleObj name="Image" r:id="rId4" imgW="923148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0624" y="1138238"/>
                        <a:ext cx="4676726" cy="230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605416"/>
              </p:ext>
            </p:extLst>
          </p:nvPr>
        </p:nvGraphicFramePr>
        <p:xfrm>
          <a:off x="7140624" y="3438525"/>
          <a:ext cx="4676726" cy="230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Image" r:id="rId6" imgW="9231480" imgH="4558680" progId="Photoshop.Image.13">
                  <p:embed/>
                </p:oleObj>
              </mc:Choice>
              <mc:Fallback>
                <p:oleObj name="Image" r:id="rId6" imgW="9231480" imgH="4558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40624" y="3438525"/>
                        <a:ext cx="4676726" cy="230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/>
          <p:cNvSpPr/>
          <p:nvPr/>
        </p:nvSpPr>
        <p:spPr>
          <a:xfrm>
            <a:off x="375107" y="1468695"/>
            <a:ext cx="527321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Hipotecarios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Automotrizes, Nómina y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TdC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Entregables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Analisis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y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Diseño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simulador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Requerimientos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Funcionales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y de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Usabilidad</a:t>
            </a:r>
            <a:endParaRPr lang="pt-BR" sz="12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Casos de Uso: UX y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Servicios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Flujos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Funcionales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: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Happy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Prototipo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navegable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wireframes</a:t>
            </a:r>
            <a:endParaRPr lang="pt-BR" sz="12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Microdiseño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pantallas</a:t>
            </a:r>
            <a:endParaRPr lang="pt-BR" sz="12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Decisiones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Arquitectura</a:t>
            </a:r>
            <a:endParaRPr lang="pt-BR" sz="12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Extender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experiencia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cliente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poder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conocer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simular y firmar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contractos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credito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linea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o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citas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reducidas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sucursales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.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Ofrecer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una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experiencia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personal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obtener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credito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Estimular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consumo consciente</a:t>
            </a:r>
            <a:r>
              <a:rPr lang="pt-BR" sz="1400" b="1">
                <a:solidFill>
                  <a:srgbClr val="EF4445"/>
                </a:solidFill>
                <a:latin typeface="Avenir LT 55 Roman" panose="02000503040000020003" pitchFamily="2" charset="0"/>
              </a:rPr>
              <a:t> de credito </a:t>
            </a: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7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984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PRINCIPALES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HALLAZGOS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75107" y="1468695"/>
            <a:ext cx="527321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Validaciones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flujo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funcional (</a:t>
            </a:r>
            <a:r>
              <a:rPr lang="pt-BR" sz="1400" b="1" i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happy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paths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)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: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Hipo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Auto,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Personal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/ Nomina y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TdC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– </a:t>
            </a:r>
            <a:r>
              <a:rPr lang="pt-BR" sz="14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aprobados</a:t>
            </a:r>
            <a: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65 Medium" panose="020006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Grande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cantidad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casos de uso por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– 6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originales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x 38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actuales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(</a:t>
            </a: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and</a:t>
            </a:r>
            <a:r>
              <a:rPr lang="pt-BR" sz="1400" b="1" i="1" dirty="0" smtClean="0">
                <a:solidFill>
                  <a:srgbClr val="C00000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growing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)</a:t>
            </a:r>
            <a: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65 Medium" panose="020006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Estrategia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contenido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incompleta –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apoyo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equipo de MTY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Servicios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Originación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no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están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listos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Flujo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com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Originación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necesita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trabajo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adicional (</a:t>
            </a:r>
            <a:r>
              <a:rPr lang="pt-BR" sz="1400" b="1" i="1" dirty="0" smtClean="0">
                <a:solidFill>
                  <a:srgbClr val="C00000"/>
                </a:solidFill>
                <a:latin typeface="Avenir LT 55 Roman" panose="02000503040000020003" pitchFamily="2" charset="0"/>
              </a:rPr>
              <a:t>a </a:t>
            </a: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lot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)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Why</a:t>
            </a:r>
            <a:r>
              <a:rPr lang="pt-BR" sz="1400" b="1" i="1" dirty="0" smtClean="0">
                <a:solidFill>
                  <a:srgbClr val="C00000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not</a:t>
            </a:r>
            <a:r>
              <a:rPr lang="pt-BR" sz="1400" b="1" i="1" dirty="0" smtClean="0">
                <a:solidFill>
                  <a:srgbClr val="C00000"/>
                </a:solidFill>
                <a:latin typeface="Avenir LT 55 Roman" panose="02000503040000020003" pitchFamily="2" charset="0"/>
              </a:rPr>
              <a:t> Mobile </a:t>
            </a:r>
            <a:r>
              <a:rPr lang="pt-BR" sz="1400" b="1" i="1" dirty="0" err="1" smtClean="0">
                <a:solidFill>
                  <a:srgbClr val="C00000"/>
                </a:solidFill>
                <a:latin typeface="Avenir LT 55 Roman" panose="02000503040000020003" pitchFamily="2" charset="0"/>
              </a:rPr>
              <a:t>First</a:t>
            </a:r>
            <a:r>
              <a:rPr lang="pt-BR" sz="1400" b="1" i="1" dirty="0" smtClean="0">
                <a:solidFill>
                  <a:srgbClr val="C00000"/>
                </a:solidFill>
                <a:latin typeface="Avenir LT 55 Roman" panose="02000503040000020003" pitchFamily="2" charset="0"/>
              </a:rPr>
              <a:t>?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i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Pruebas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Usabilidad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y Focus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Group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nueva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fase</a:t>
            </a:r>
            <a: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65 Medium" panose="0200060302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65 Medium" panose="020006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404432" y="1468695"/>
            <a:ext cx="52732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Iniciativas similares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MTY y Fase 2 y 3 de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Sin</a:t>
            </a:r>
            <a:r>
              <a:rPr lang="pt-BR" sz="1200" b="1" dirty="0" smtClean="0">
                <a:solidFill>
                  <a:srgbClr val="C00000"/>
                </a:solidFill>
                <a:latin typeface="Avenir LT 65 Medium" panose="02000603020000020003" pitchFamily="2" charset="0"/>
              </a:rPr>
              <a:t> </a:t>
            </a:r>
            <a:r>
              <a:rPr lang="pt-BR" sz="12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conexión</a:t>
            </a:r>
            <a:r>
              <a:rPr lang="pt-BR" sz="1200" b="1" dirty="0" smtClean="0">
                <a:solidFill>
                  <a:srgbClr val="C00000"/>
                </a:solidFill>
                <a:latin typeface="Avenir LT 65 Medium" panose="02000603020000020003" pitchFamily="2" charset="0"/>
              </a:rPr>
              <a:t> com </a:t>
            </a:r>
            <a:r>
              <a:rPr lang="pt-BR" sz="12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Riesgos</a:t>
            </a:r>
            <a:r>
              <a:rPr lang="pt-BR" sz="1200" b="1" dirty="0" smtClean="0">
                <a:solidFill>
                  <a:srgbClr val="C00000"/>
                </a:solidFill>
                <a:latin typeface="Avenir LT 65 Medium" panose="02000603020000020003" pitchFamily="2" charset="0"/>
              </a:rPr>
              <a:t> </a:t>
            </a:r>
            <a:r>
              <a:rPr lang="pt-BR" sz="12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tampoco</a:t>
            </a:r>
            <a:r>
              <a:rPr lang="pt-BR" sz="1200" b="1" dirty="0" smtClean="0">
                <a:solidFill>
                  <a:srgbClr val="C00000"/>
                </a:solidFill>
                <a:latin typeface="Avenir LT 65 Medium" panose="02000603020000020003" pitchFamily="2" charset="0"/>
              </a:rPr>
              <a:t> </a:t>
            </a:r>
            <a:r>
              <a:rPr lang="pt-BR" sz="1200" b="1" dirty="0" err="1" smtClean="0">
                <a:solidFill>
                  <a:srgbClr val="C00000"/>
                </a:solidFill>
                <a:latin typeface="Avenir LT 65 Medium" panose="02000603020000020003" pitchFamily="2" charset="0"/>
              </a:rPr>
              <a:t>Originación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Proyecto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Web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capabilities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una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versión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r>
              <a:rPr lang="pt-BR" sz="1400" b="1" i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septiembre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/ </a:t>
            </a:r>
            <a:r>
              <a:rPr lang="pt-BR" sz="1400" b="1" i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octubre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simulador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actual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endParaRPr lang="pt-BR" sz="1400" b="1" dirty="0" smtClean="0">
              <a:solidFill>
                <a:srgbClr val="EF4445"/>
              </a:solidFill>
              <a:latin typeface="Avenir LT 65 Medium" panose="020006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3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FLUJO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BASICO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72530384"/>
              </p:ext>
            </p:extLst>
          </p:nvPr>
        </p:nvGraphicFramePr>
        <p:xfrm>
          <a:off x="314325" y="719666"/>
          <a:ext cx="11544299" cy="5252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tângulo 3"/>
          <p:cNvSpPr/>
          <p:nvPr/>
        </p:nvSpPr>
        <p:spPr>
          <a:xfrm>
            <a:off x="2532648" y="5163235"/>
            <a:ext cx="6753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Para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los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cálculos de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Guias Personalizadas, necessitamos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recoger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algunas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informaciones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desplegar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cuotas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, perfilar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cliente y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garantizar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uma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experiencia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unica</a:t>
            </a:r>
            <a:endParaRPr lang="pt-BR" sz="1200" b="1" dirty="0">
              <a:solidFill>
                <a:srgbClr val="EF4445"/>
              </a:solidFill>
              <a:latin typeface="Avenir LT 65 Medium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1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921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WIREFRAME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NAVEGABLE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456448" y="619810"/>
            <a:ext cx="67532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 download esta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disponible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em PWC </a:t>
            </a:r>
            <a:r>
              <a:rPr lang="pt-BR" sz="12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2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TBD Liga</a:t>
            </a:r>
            <a:endParaRPr lang="pt-BR" sz="1200" b="1" dirty="0">
              <a:solidFill>
                <a:srgbClr val="EF4445"/>
              </a:solidFill>
              <a:latin typeface="Avenir LT 65 Medium" panose="02000603020000020003" pitchFamily="2" charset="0"/>
            </a:endParaRPr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11205"/>
              </p:ext>
            </p:extLst>
          </p:nvPr>
        </p:nvGraphicFramePr>
        <p:xfrm>
          <a:off x="8933289" y="1038231"/>
          <a:ext cx="2806508" cy="2519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4" imgW="13409280" imgH="12038040" progId="Photoshop.Image.13">
                  <p:embed/>
                </p:oleObj>
              </mc:Choice>
              <mc:Fallback>
                <p:oleObj name="Image" r:id="rId4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3289" y="1038231"/>
                        <a:ext cx="2806508" cy="2519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642664"/>
              </p:ext>
            </p:extLst>
          </p:nvPr>
        </p:nvGraphicFramePr>
        <p:xfrm>
          <a:off x="6126781" y="1038231"/>
          <a:ext cx="2806508" cy="2519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Image" r:id="rId6" imgW="13409280" imgH="12038040" progId="Photoshop.Image.13">
                  <p:embed/>
                </p:oleObj>
              </mc:Choice>
              <mc:Fallback>
                <p:oleObj name="Image" r:id="rId6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26781" y="1038231"/>
                        <a:ext cx="2806508" cy="2519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671199"/>
              </p:ext>
            </p:extLst>
          </p:nvPr>
        </p:nvGraphicFramePr>
        <p:xfrm>
          <a:off x="3320273" y="1038231"/>
          <a:ext cx="2806508" cy="2519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Image" r:id="rId8" imgW="13409280" imgH="12038040" progId="Photoshop.Image.13">
                  <p:embed/>
                </p:oleObj>
              </mc:Choice>
              <mc:Fallback>
                <p:oleObj name="Image" r:id="rId8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20273" y="1038231"/>
                        <a:ext cx="2806508" cy="2519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83853"/>
              </p:ext>
            </p:extLst>
          </p:nvPr>
        </p:nvGraphicFramePr>
        <p:xfrm>
          <a:off x="518921" y="1038231"/>
          <a:ext cx="2801352" cy="251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Image" r:id="rId10" imgW="13409280" imgH="12038040" progId="Photoshop.Image.13">
                  <p:embed/>
                </p:oleObj>
              </mc:Choice>
              <mc:Fallback>
                <p:oleObj name="Image" r:id="rId10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8921" y="1038231"/>
                        <a:ext cx="2801352" cy="2514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60749"/>
              </p:ext>
            </p:extLst>
          </p:nvPr>
        </p:nvGraphicFramePr>
        <p:xfrm>
          <a:off x="518921" y="3552964"/>
          <a:ext cx="2801352" cy="251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Image" r:id="rId12" imgW="13409280" imgH="12038040" progId="Photoshop.Image.13">
                  <p:embed/>
                </p:oleObj>
              </mc:Choice>
              <mc:Fallback>
                <p:oleObj name="Image" r:id="rId12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8921" y="3552964"/>
                        <a:ext cx="2801352" cy="2514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61842"/>
              </p:ext>
            </p:extLst>
          </p:nvPr>
        </p:nvGraphicFramePr>
        <p:xfrm>
          <a:off x="3320274" y="3552964"/>
          <a:ext cx="2801352" cy="251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Image" r:id="rId14" imgW="13409280" imgH="12038040" progId="Photoshop.Image.13">
                  <p:embed/>
                </p:oleObj>
              </mc:Choice>
              <mc:Fallback>
                <p:oleObj name="Image" r:id="rId14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320274" y="3552964"/>
                        <a:ext cx="2801352" cy="2514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730209"/>
              </p:ext>
            </p:extLst>
          </p:nvPr>
        </p:nvGraphicFramePr>
        <p:xfrm>
          <a:off x="6121626" y="3552964"/>
          <a:ext cx="2806508" cy="2519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Image" r:id="rId16" imgW="13409280" imgH="12038040" progId="Photoshop.Image.13">
                  <p:embed/>
                </p:oleObj>
              </mc:Choice>
              <mc:Fallback>
                <p:oleObj name="Image" r:id="rId16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21626" y="3552964"/>
                        <a:ext cx="2806508" cy="2519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100697"/>
              </p:ext>
            </p:extLst>
          </p:nvPr>
        </p:nvGraphicFramePr>
        <p:xfrm>
          <a:off x="8933290" y="3552964"/>
          <a:ext cx="2801352" cy="2514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Image" r:id="rId18" imgW="13409280" imgH="12038040" progId="Photoshop.Image.13">
                  <p:embed/>
                </p:oleObj>
              </mc:Choice>
              <mc:Fallback>
                <p:oleObj name="Image" r:id="rId18" imgW="13409280" imgH="12038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933290" y="3552964"/>
                        <a:ext cx="2801352" cy="2514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6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85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SELECCIÓN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DEFAMILIAS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2" y="795919"/>
            <a:ext cx="4055461" cy="5158039"/>
          </a:xfrm>
          <a:prstGeom prst="rect">
            <a:avLst/>
          </a:prstGeom>
        </p:spPr>
      </p:pic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34966"/>
              </p:ext>
            </p:extLst>
          </p:nvPr>
        </p:nvGraphicFramePr>
        <p:xfrm>
          <a:off x="6778274" y="2571537"/>
          <a:ext cx="5051444" cy="16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Image" r:id="rId5" imgW="16253640" imgH="5180760" progId="Photoshop.Image.13">
                  <p:embed/>
                </p:oleObj>
              </mc:Choice>
              <mc:Fallback>
                <p:oleObj name="Image" r:id="rId5" imgW="16253640" imgH="518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8274" y="2571537"/>
                        <a:ext cx="5051444" cy="16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638646"/>
              </p:ext>
            </p:extLst>
          </p:nvPr>
        </p:nvGraphicFramePr>
        <p:xfrm>
          <a:off x="6778274" y="795919"/>
          <a:ext cx="5051444" cy="16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Image" r:id="rId7" imgW="16253640" imgH="5180760" progId="Photoshop.Image.13">
                  <p:embed/>
                </p:oleObj>
              </mc:Choice>
              <mc:Fallback>
                <p:oleObj name="Image" r:id="rId7" imgW="16253640" imgH="518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78274" y="795919"/>
                        <a:ext cx="5051444" cy="16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842672"/>
              </p:ext>
            </p:extLst>
          </p:nvPr>
        </p:nvGraphicFramePr>
        <p:xfrm>
          <a:off x="6778274" y="4385255"/>
          <a:ext cx="5051444" cy="1610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Image" r:id="rId9" imgW="16253640" imgH="5180760" progId="Photoshop.Image.13">
                  <p:embed/>
                </p:oleObj>
              </mc:Choice>
              <mc:Fallback>
                <p:oleObj name="Image" r:id="rId9" imgW="16253640" imgH="5180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78274" y="4385255"/>
                        <a:ext cx="5051444" cy="1610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/>
          <p:cNvSpPr/>
          <p:nvPr/>
        </p:nvSpPr>
        <p:spPr>
          <a:xfrm>
            <a:off x="4588758" y="795919"/>
            <a:ext cx="2231701" cy="483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2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escenários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: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Monto y pago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Experiencia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similar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Prospecto /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Sugerencias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base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perfilador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clientes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Single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reconocimiento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modelo y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después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oferta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multiproducto</a:t>
            </a: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1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322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SELECCIÓN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DEPRODUCTOS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836533" y="1366579"/>
            <a:ext cx="3171061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Interfaz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creada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cambiar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mindset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actual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credito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Modelo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sencillo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desarrollo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credito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paperless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o 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sucursal-</a:t>
            </a:r>
            <a:r>
              <a:rPr lang="pt-BR" sz="1400" b="1" i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based</a:t>
            </a:r>
            <a: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i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i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530722" y="6406634"/>
            <a:ext cx="28376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/>
              <a:t>http://www.newyorkfed.org/research/current_issues/ci6-3.pdf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265394"/>
            <a:ext cx="5228322" cy="22383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2" y="1499088"/>
            <a:ext cx="5361916" cy="400468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9007594" y="1177760"/>
            <a:ext cx="359092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i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EF4445"/>
                </a:solidFill>
                <a:latin typeface="Avenir LT 55 Roman" panose="02000503040000020003" pitchFamily="2" charset="0"/>
              </a:rPr>
              <a:t>Evolución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progressiva para 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estratégia </a:t>
            </a:r>
            <a:r>
              <a:rPr lang="pt-BR" sz="1400" b="1" dirty="0" err="1">
                <a:solidFill>
                  <a:srgbClr val="EF4445"/>
                </a:solidFill>
                <a:latin typeface="Avenir LT 55 Roman" panose="02000503040000020003" pitchFamily="2" charset="0"/>
              </a:rPr>
              <a:t>omnichannel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EF4445"/>
                </a:solidFill>
                <a:latin typeface="Avenir LT 55 Roman" panose="02000503040000020003" pitchFamily="2" charset="0"/>
              </a:rPr>
              <a:t>Herramienta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para </a:t>
            </a:r>
            <a:r>
              <a:rPr lang="pt-BR" sz="1400" b="1" dirty="0" err="1">
                <a:solidFill>
                  <a:srgbClr val="EF4445"/>
                </a:solidFill>
                <a:latin typeface="Avenir LT 55 Roman" panose="02000503040000020003" pitchFamily="2" charset="0"/>
              </a:rPr>
              <a:t>generación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b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de </a:t>
            </a:r>
            <a:r>
              <a:rPr lang="pt-BR" sz="1400" b="1" i="1" dirty="0">
                <a:solidFill>
                  <a:srgbClr val="EF4445"/>
                </a:solidFill>
                <a:latin typeface="Avenir LT 55 Roman" panose="02000503040000020003" pitchFamily="2" charset="0"/>
              </a:rPr>
              <a:t>leads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>
                <a:solidFill>
                  <a:srgbClr val="EF4445"/>
                </a:solidFill>
                <a:latin typeface="Avenir LT 55 Roman" panose="02000503040000020003" pitchFamily="2" charset="0"/>
              </a:rPr>
              <a:t>en</a:t>
            </a:r>
            <a: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  <a:t> ambiente de</a:t>
            </a:r>
            <a:br>
              <a:rPr lang="pt-BR" sz="1400" b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Prospecto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i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Integración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futura com CRM</a:t>
            </a:r>
            <a:r>
              <a:rPr lang="pt-BR" sz="1400" b="1" i="1" dirty="0">
                <a:solidFill>
                  <a:srgbClr val="EF4445"/>
                </a:solidFill>
                <a:latin typeface="Avenir LT 55 Roman" panose="02000503040000020003" pitchFamily="2" charset="0"/>
              </a:rPr>
              <a:t/>
            </a:r>
            <a:br>
              <a:rPr lang="pt-BR" sz="1400" b="1" i="1" dirty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i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i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2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302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FILTRADO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DEPRODUCTOS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563656"/>
              </p:ext>
            </p:extLst>
          </p:nvPr>
        </p:nvGraphicFramePr>
        <p:xfrm>
          <a:off x="399152" y="820170"/>
          <a:ext cx="7097023" cy="298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Image" r:id="rId4" imgW="12494880" imgH="5257080" progId="Photoshop.Image.13">
                  <p:embed/>
                </p:oleObj>
              </mc:Choice>
              <mc:Fallback>
                <p:oleObj name="Image" r:id="rId4" imgW="12494880" imgH="5257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9152" y="820170"/>
                        <a:ext cx="7097023" cy="2985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/>
          <p:cNvSpPr/>
          <p:nvPr/>
        </p:nvSpPr>
        <p:spPr>
          <a:xfrm>
            <a:off x="8408283" y="905895"/>
            <a:ext cx="3272050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Accordion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com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famílias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 produto selecionadas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Preguntas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configuración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para Guia Personalizada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endParaRPr lang="pt-BR" sz="1400" b="1" dirty="0" smtClean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Apoya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la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Vitrina de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productos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Escalable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del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modelo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actual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</a:t>
            </a:r>
            <a:b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</a:b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oferta para una </a:t>
            </a:r>
            <a:r>
              <a:rPr lang="pt-BR" sz="1400" b="1" dirty="0" err="1" smtClean="0">
                <a:solidFill>
                  <a:srgbClr val="EF4445"/>
                </a:solidFill>
                <a:latin typeface="Avenir LT 55 Roman" panose="02000503040000020003" pitchFamily="2" charset="0"/>
              </a:rPr>
              <a:t>tienda</a:t>
            </a:r>
            <a:r>
              <a:rPr lang="pt-BR" sz="1400" b="1" dirty="0" smtClean="0">
                <a:solidFill>
                  <a:srgbClr val="EF4445"/>
                </a:solidFill>
                <a:latin typeface="Avenir LT 55 Roman" panose="02000503040000020003" pitchFamily="2" charset="0"/>
              </a:rPr>
              <a:t> de credito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rgbClr val="EF4445"/>
              </a:solidFill>
              <a:latin typeface="Avenir LT 55 Roman" panose="02000503040000020003" pitchFamily="2" charset="0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986402"/>
              </p:ext>
            </p:extLst>
          </p:nvPr>
        </p:nvGraphicFramePr>
        <p:xfrm>
          <a:off x="1799327" y="3844213"/>
          <a:ext cx="7097023" cy="298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Image" r:id="rId6" imgW="12494880" imgH="5257080" progId="Photoshop.Image.13">
                  <p:embed/>
                </p:oleObj>
              </mc:Choice>
              <mc:Fallback>
                <p:oleObj name="Image" r:id="rId6" imgW="12494880" imgH="5257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9327" y="3844213"/>
                        <a:ext cx="7097023" cy="2985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0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99152" y="109056"/>
            <a:ext cx="281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Avenir LT 35 Light" panose="02000503030000020003" pitchFamily="2" charset="0"/>
              </a:rPr>
              <a:t>VITRINA</a:t>
            </a:r>
            <a:r>
              <a:rPr lang="pt-BR" b="1" dirty="0" smtClean="0">
                <a:solidFill>
                  <a:schemeClr val="bg1"/>
                </a:solidFill>
                <a:latin typeface="Avenir LT 65 Medium" panose="02000603020000020003" pitchFamily="2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DEPRODUCTOS</a:t>
            </a:r>
            <a:endParaRPr lang="pt-BR" dirty="0">
              <a:solidFill>
                <a:schemeClr val="bg1"/>
              </a:solidFill>
              <a:latin typeface="Avenir LT 65 Medium" panose="02000603020000020003" pitchFamily="2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49" y="735028"/>
            <a:ext cx="9021651" cy="174442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2" y="2665612"/>
            <a:ext cx="3982926" cy="3158336"/>
          </a:xfrm>
          <a:prstGeom prst="rect">
            <a:avLst/>
          </a:prstGeom>
        </p:spPr>
      </p:pic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952821"/>
              </p:ext>
            </p:extLst>
          </p:nvPr>
        </p:nvGraphicFramePr>
        <p:xfrm>
          <a:off x="8560810" y="2834437"/>
          <a:ext cx="3306555" cy="264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Image" r:id="rId6" imgW="8787240" imgH="7034760" progId="Photoshop.Image.13">
                  <p:embed/>
                </p:oleObj>
              </mc:Choice>
              <mc:Fallback>
                <p:oleObj name="Image" r:id="rId6" imgW="8787240" imgH="7034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60810" y="2834437"/>
                        <a:ext cx="3306555" cy="2647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654711"/>
              </p:ext>
            </p:extLst>
          </p:nvPr>
        </p:nvGraphicFramePr>
        <p:xfrm>
          <a:off x="4598988" y="2834437"/>
          <a:ext cx="3783012" cy="2820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Image" r:id="rId8" imgW="8787240" imgH="6552360" progId="Photoshop.Image.13">
                  <p:embed/>
                </p:oleObj>
              </mc:Choice>
              <mc:Fallback>
                <p:oleObj name="Image" r:id="rId8" imgW="8787240" imgH="6552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98988" y="2834437"/>
                        <a:ext cx="3783012" cy="2820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5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598527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223</Words>
  <Application>Microsoft Office PowerPoint</Application>
  <PresentationFormat>Widescreen</PresentationFormat>
  <Paragraphs>105</Paragraphs>
  <Slides>13</Slides>
  <Notes>13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Arial</vt:lpstr>
      <vt:lpstr>Avenir LT 35 Light</vt:lpstr>
      <vt:lpstr>Avenir LT 55 Roman</vt:lpstr>
      <vt:lpstr>Avenir LT 65 Medium</vt:lpstr>
      <vt:lpstr>Calibri</vt:lpstr>
      <vt:lpstr>Calibri Light</vt:lpstr>
      <vt:lpstr>HelveticaNeue LT 55 Roman</vt:lpstr>
      <vt:lpstr>Segoe UI Black</vt:lpstr>
      <vt:lpstr>Segoe UI Semibold</vt:lpstr>
      <vt:lpstr>Tema do Office</vt:lpstr>
      <vt:lpstr>Adobe Photoshop 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alyssonfranklin</dc:creator>
  <cp:lastModifiedBy>alyssonfranklin</cp:lastModifiedBy>
  <cp:revision>80</cp:revision>
  <dcterms:created xsi:type="dcterms:W3CDTF">2015-01-23T03:22:42Z</dcterms:created>
  <dcterms:modified xsi:type="dcterms:W3CDTF">2015-02-04T07:58:10Z</dcterms:modified>
</cp:coreProperties>
</file>